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Advent Pro SemiBold" panose="020B0604020202020204" charset="0"/>
      <p:regular r:id="rId20"/>
      <p:bold r:id="rId21"/>
    </p:embeddedFont>
    <p:embeddedFont>
      <p:font typeface="Fira Sans Condensed Medium" panose="020B0603050000020004" pitchFamily="34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Maven Pro" panose="020B0604020202020204" charset="0"/>
      <p:regular r:id="rId30"/>
      <p:bold r:id="rId31"/>
    </p:embeddedFont>
    <p:embeddedFont>
      <p:font typeface="Nunito Light" pitchFamily="2" charset="0"/>
      <p:regular r:id="rId32"/>
      <p:italic r:id="rId33"/>
    </p:embeddedFont>
    <p:embeddedFont>
      <p:font typeface="Share Tech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544c1455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f544c1455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544c1455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f544c1455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Tu7Se8kTXNeu0nfne0enewkuZP5gXoWv1ZuVc1MnJg/co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>
            <a:spLocks noGrp="1"/>
          </p:cNvSpPr>
          <p:nvPr>
            <p:ph type="subTitle" idx="1"/>
          </p:nvPr>
        </p:nvSpPr>
        <p:spPr>
          <a:xfrm>
            <a:off x="2217475" y="3316375"/>
            <a:ext cx="425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Casiano Granados Brandon Antonio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Cruz Vera José Rodrigo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3"/>
          <p:cNvSpPr txBox="1">
            <a:spLocks noGrp="1"/>
          </p:cNvSpPr>
          <p:nvPr>
            <p:ph type="ctrTitle"/>
          </p:nvPr>
        </p:nvSpPr>
        <p:spPr>
          <a:xfrm>
            <a:off x="1561650" y="120063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del </a:t>
            </a:r>
            <a:r>
              <a:rPr lang="en">
                <a:solidFill>
                  <a:schemeClr val="accent2"/>
                </a:solidFill>
              </a:rPr>
              <a:t>proyecto </a:t>
            </a:r>
            <a:r>
              <a:rPr lang="en"/>
              <a:t>de datos semestral. </a:t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469264" y="3595656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" name="Google Shape;677;p31"/>
          <p:cNvCxnSpPr>
            <a:stCxn id="678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9" name="Google Shape;6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713" y="260038"/>
            <a:ext cx="7481975" cy="46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32"/>
          <p:cNvCxnSpPr>
            <a:endCxn id="685" idx="1"/>
          </p:cNvCxnSpPr>
          <p:nvPr/>
        </p:nvCxnSpPr>
        <p:spPr>
          <a:xfrm rot="5400000" flipH="1">
            <a:off x="853550" y="1254200"/>
            <a:ext cx="2287800" cy="1226700"/>
          </a:xfrm>
          <a:prstGeom prst="bentConnector4">
            <a:avLst>
              <a:gd name="adj1" fmla="val 36556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2"/>
          <p:cNvSpPr txBox="1">
            <a:spLocks noGrp="1"/>
          </p:cNvSpPr>
          <p:nvPr>
            <p:ph type="title"/>
          </p:nvPr>
        </p:nvSpPr>
        <p:spPr>
          <a:xfrm>
            <a:off x="1384100" y="108500"/>
            <a:ext cx="59148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Mayo de 2019</a:t>
            </a:r>
            <a:endParaRPr/>
          </a:p>
        </p:txBody>
      </p:sp>
      <p:sp>
        <p:nvSpPr>
          <p:cNvPr id="686" name="Google Shape;686;p32"/>
          <p:cNvSpPr txBox="1">
            <a:spLocks noGrp="1"/>
          </p:cNvSpPr>
          <p:nvPr>
            <p:ph type="body" idx="1"/>
          </p:nvPr>
        </p:nvSpPr>
        <p:spPr>
          <a:xfrm>
            <a:off x="3096575" y="123030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¡Fue el mes en el que sucedieron más delitos!</a:t>
            </a:r>
            <a:endParaRPr dirty="0"/>
          </a:p>
        </p:txBody>
      </p:sp>
      <p:pic>
        <p:nvPicPr>
          <p:cNvPr id="687" name="Google Shape;6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200" y="2057300"/>
            <a:ext cx="4004650" cy="30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</a:t>
            </a:r>
            <a:endParaRPr/>
          </a:p>
        </p:txBody>
      </p:sp>
      <p:pic>
        <p:nvPicPr>
          <p:cNvPr id="693" name="Google Shape;6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24" y="989475"/>
            <a:ext cx="4180925" cy="36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3"/>
          <p:cNvSpPr txBox="1"/>
          <p:nvPr/>
        </p:nvSpPr>
        <p:spPr>
          <a:xfrm>
            <a:off x="5932023" y="1098250"/>
            <a:ext cx="26034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Zonas con más reportes</a:t>
            </a:r>
            <a:endParaRPr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695" name="Google Shape;6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474" y="2205525"/>
            <a:ext cx="32385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4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INEGI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5" name="Google Shape;705;p35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35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35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5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490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de interés para siguiente procesamiento</a:t>
            </a:r>
            <a:endParaRPr/>
          </a:p>
        </p:txBody>
      </p:sp>
      <p:cxnSp>
        <p:nvCxnSpPr>
          <p:cNvPr id="710" name="Google Shape;710;p35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1" name="Google Shape;711;p35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712" name="Google Shape;712;p35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5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715" name="Google Shape;715;p35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35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718" name="Google Shape;718;p35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5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721" name="Google Shape;721;p35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35"/>
          <p:cNvSpPr txBox="1">
            <a:spLocks noGrp="1"/>
          </p:cNvSpPr>
          <p:nvPr>
            <p:ph type="subTitle" idx="4294967295"/>
          </p:nvPr>
        </p:nvSpPr>
        <p:spPr>
          <a:xfrm>
            <a:off x="610413" y="17014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¿La cantidad de delitos varía dependiendo de la cantidad de gente?</a:t>
            </a:r>
            <a:endParaRPr sz="1400"/>
          </a:p>
        </p:txBody>
      </p:sp>
      <p:sp>
        <p:nvSpPr>
          <p:cNvPr id="724" name="Google Shape;724;p35"/>
          <p:cNvSpPr txBox="1">
            <a:spLocks noGrp="1"/>
          </p:cNvSpPr>
          <p:nvPr>
            <p:ph type="subTitle" idx="4294967295"/>
          </p:nvPr>
        </p:nvSpPr>
        <p:spPr>
          <a:xfrm>
            <a:off x="6720378" y="366058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¿Los gobiernos corruptos permiten que ciertas zonas sean más peligrosas?</a:t>
            </a:r>
            <a:endParaRPr sz="1400"/>
          </a:p>
        </p:txBody>
      </p:sp>
      <p:sp>
        <p:nvSpPr>
          <p:cNvPr id="725" name="Google Shape;725;p35"/>
          <p:cNvSpPr txBox="1">
            <a:spLocks noGrp="1"/>
          </p:cNvSpPr>
          <p:nvPr>
            <p:ph type="subTitle" idx="4294967295"/>
          </p:nvPr>
        </p:nvSpPr>
        <p:spPr>
          <a:xfrm>
            <a:off x="2532864" y="3660598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¿La situación económica de las personas lo intensifica?</a:t>
            </a:r>
            <a:endParaRPr sz="1400"/>
          </a:p>
        </p:txBody>
      </p:sp>
      <p:sp>
        <p:nvSpPr>
          <p:cNvPr id="726" name="Google Shape;726;p35"/>
          <p:cNvSpPr txBox="1">
            <a:spLocks noGrp="1"/>
          </p:cNvSpPr>
          <p:nvPr>
            <p:ph type="subTitle" idx="4294967295"/>
          </p:nvPr>
        </p:nvSpPr>
        <p:spPr>
          <a:xfrm>
            <a:off x="4569650" y="1489967"/>
            <a:ext cx="2109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¿La falta de apoyo por parte del gobierno impacta directamente?</a:t>
            </a:r>
            <a:endParaRPr sz="1400"/>
          </a:p>
        </p:txBody>
      </p:sp>
      <p:sp>
        <p:nvSpPr>
          <p:cNvPr id="727" name="Google Shape;727;p35"/>
          <p:cNvSpPr txBox="1">
            <a:spLocks noGrp="1"/>
          </p:cNvSpPr>
          <p:nvPr>
            <p:ph type="ctrTitle" idx="4294967295"/>
          </p:nvPr>
        </p:nvSpPr>
        <p:spPr>
          <a:xfrm>
            <a:off x="767475" y="3282475"/>
            <a:ext cx="15840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Densidad poblacional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728" name="Google Shape;728;p35"/>
          <p:cNvSpPr txBox="1">
            <a:spLocks noGrp="1"/>
          </p:cNvSpPr>
          <p:nvPr>
            <p:ph type="ctrTitle" idx="4294967295"/>
          </p:nvPr>
        </p:nvSpPr>
        <p:spPr>
          <a:xfrm>
            <a:off x="2532825" y="2113400"/>
            <a:ext cx="21099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Estudio socioeconómico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29" name="Google Shape;729;p35"/>
          <p:cNvSpPr txBox="1">
            <a:spLocks noGrp="1"/>
          </p:cNvSpPr>
          <p:nvPr>
            <p:ph type="ctrTitle" idx="4294967295"/>
          </p:nvPr>
        </p:nvSpPr>
        <p:spPr>
          <a:xfrm>
            <a:off x="4981400" y="328247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Falta de servicios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730" name="Google Shape;730;p35"/>
          <p:cNvSpPr txBox="1">
            <a:spLocks noGrp="1"/>
          </p:cNvSpPr>
          <p:nvPr>
            <p:ph type="ctrTitle" idx="4294967295"/>
          </p:nvPr>
        </p:nvSpPr>
        <p:spPr>
          <a:xfrm>
            <a:off x="6858000" y="2113400"/>
            <a:ext cx="16638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Corrupción</a:t>
            </a:r>
            <a:endParaRPr sz="2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6"/>
          <p:cNvSpPr txBox="1">
            <a:spLocks noGrp="1"/>
          </p:cNvSpPr>
          <p:nvPr>
            <p:ph type="ctrTitle"/>
          </p:nvPr>
        </p:nvSpPr>
        <p:spPr>
          <a:xfrm>
            <a:off x="1358925" y="413725"/>
            <a:ext cx="713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Estudio de INEGI sobre cantidad de personas</a:t>
            </a:r>
            <a:endParaRPr/>
          </a:p>
        </p:txBody>
      </p:sp>
      <p:pic>
        <p:nvPicPr>
          <p:cNvPr id="736" name="Google Shape;736;p3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r="14850"/>
          <a:stretch/>
        </p:blipFill>
        <p:spPr>
          <a:xfrm>
            <a:off x="774900" y="1519750"/>
            <a:ext cx="3595623" cy="26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6"/>
          <p:cNvSpPr/>
          <p:nvPr/>
        </p:nvSpPr>
        <p:spPr>
          <a:xfrm>
            <a:off x="5439938" y="133777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6"/>
          <p:cNvSpPr txBox="1">
            <a:spLocks noGrp="1"/>
          </p:cNvSpPr>
          <p:nvPr>
            <p:ph type="ctrTitle" idx="4294967295"/>
          </p:nvPr>
        </p:nvSpPr>
        <p:spPr>
          <a:xfrm>
            <a:off x="6732025" y="2594476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MERCURY</a:t>
            </a:r>
            <a:endParaRPr sz="1800"/>
          </a:p>
        </p:txBody>
      </p:sp>
      <p:sp>
        <p:nvSpPr>
          <p:cNvPr id="739" name="Google Shape;739;p36"/>
          <p:cNvSpPr txBox="1">
            <a:spLocks noGrp="1"/>
          </p:cNvSpPr>
          <p:nvPr>
            <p:ph type="subTitle" idx="4294967295"/>
          </p:nvPr>
        </p:nvSpPr>
        <p:spPr>
          <a:xfrm>
            <a:off x="6451125" y="2714726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740" name="Google Shape;740;p36"/>
          <p:cNvSpPr/>
          <p:nvPr/>
        </p:nvSpPr>
        <p:spPr>
          <a:xfrm>
            <a:off x="7379613" y="219240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6"/>
          <p:cNvSpPr txBox="1">
            <a:spLocks noGrp="1"/>
          </p:cNvSpPr>
          <p:nvPr>
            <p:ph type="ctrTitle" idx="4294967295"/>
          </p:nvPr>
        </p:nvSpPr>
        <p:spPr>
          <a:xfrm>
            <a:off x="4792350" y="3449300"/>
            <a:ext cx="1451100" cy="2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SATURN</a:t>
            </a:r>
            <a:endParaRPr sz="1800"/>
          </a:p>
        </p:txBody>
      </p:sp>
      <p:sp>
        <p:nvSpPr>
          <p:cNvPr id="742" name="Google Shape;742;p36"/>
          <p:cNvSpPr txBox="1">
            <a:spLocks noGrp="1"/>
          </p:cNvSpPr>
          <p:nvPr>
            <p:ph type="subTitle" idx="4294967295"/>
          </p:nvPr>
        </p:nvSpPr>
        <p:spPr>
          <a:xfrm>
            <a:off x="4511463" y="3569550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composed of hydrogen and helium</a:t>
            </a:r>
            <a:endParaRPr sz="1400"/>
          </a:p>
        </p:txBody>
      </p:sp>
      <p:sp>
        <p:nvSpPr>
          <p:cNvPr id="743" name="Google Shape;743;p36"/>
          <p:cNvSpPr/>
          <p:nvPr/>
        </p:nvSpPr>
        <p:spPr>
          <a:xfrm>
            <a:off x="5439938" y="304722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4" name="Google Shape;7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850" y="1840402"/>
            <a:ext cx="4065725" cy="2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25" y="1319185"/>
            <a:ext cx="5522050" cy="309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7"/>
          <p:cNvSpPr txBox="1">
            <a:spLocks noGrp="1"/>
          </p:cNvSpPr>
          <p:nvPr>
            <p:ph type="ctrTitle"/>
          </p:nvPr>
        </p:nvSpPr>
        <p:spPr>
          <a:xfrm>
            <a:off x="852450" y="378875"/>
            <a:ext cx="7439100" cy="5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Delitos que se visualizan en el Dataset.</a:t>
            </a: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8" y="249450"/>
            <a:ext cx="1674020" cy="1674059"/>
          </a:xfrm>
          <a:custGeom>
            <a:avLst/>
            <a:gdLst/>
            <a:ahLst/>
            <a:cxnLst/>
            <a:rect l="l" t="t" r="r" b="b"/>
            <a:pathLst>
              <a:path w="43045" h="43046" extrusionOk="0">
                <a:moveTo>
                  <a:pt x="21522" y="2193"/>
                </a:moveTo>
                <a:cubicBezTo>
                  <a:pt x="32195" y="2206"/>
                  <a:pt x="40839" y="10850"/>
                  <a:pt x="40852" y="21523"/>
                </a:cubicBezTo>
                <a:cubicBezTo>
                  <a:pt x="40852" y="29348"/>
                  <a:pt x="36139" y="36392"/>
                  <a:pt x="28919" y="39391"/>
                </a:cubicBezTo>
                <a:cubicBezTo>
                  <a:pt x="26525" y="40379"/>
                  <a:pt x="24014" y="40860"/>
                  <a:pt x="21525" y="40860"/>
                </a:cubicBezTo>
                <a:cubicBezTo>
                  <a:pt x="16494" y="40860"/>
                  <a:pt x="11551" y="38896"/>
                  <a:pt x="7850" y="35195"/>
                </a:cubicBezTo>
                <a:cubicBezTo>
                  <a:pt x="2319" y="29663"/>
                  <a:pt x="668" y="21346"/>
                  <a:pt x="3654" y="14126"/>
                </a:cubicBezTo>
                <a:cubicBezTo>
                  <a:pt x="6653" y="6893"/>
                  <a:pt x="13697" y="2193"/>
                  <a:pt x="21522" y="2193"/>
                </a:cubicBezTo>
                <a:close/>
                <a:moveTo>
                  <a:pt x="21522" y="1"/>
                </a:moveTo>
                <a:cubicBezTo>
                  <a:pt x="9652" y="1"/>
                  <a:pt x="0" y="9653"/>
                  <a:pt x="0" y="21523"/>
                </a:cubicBezTo>
                <a:cubicBezTo>
                  <a:pt x="0" y="33393"/>
                  <a:pt x="9652" y="43045"/>
                  <a:pt x="21522" y="43045"/>
                </a:cubicBezTo>
                <a:cubicBezTo>
                  <a:pt x="33380" y="43045"/>
                  <a:pt x="43045" y="33393"/>
                  <a:pt x="43045" y="21523"/>
                </a:cubicBezTo>
                <a:cubicBezTo>
                  <a:pt x="43045" y="9653"/>
                  <a:pt x="33392" y="1"/>
                  <a:pt x="21522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97504" y="401315"/>
            <a:ext cx="1424618" cy="1370756"/>
          </a:xfrm>
          <a:custGeom>
            <a:avLst/>
            <a:gdLst/>
            <a:ahLst/>
            <a:cxnLst/>
            <a:rect l="l" t="t" r="r" b="b"/>
            <a:pathLst>
              <a:path w="36632" h="35247" extrusionOk="0">
                <a:moveTo>
                  <a:pt x="19015" y="2182"/>
                </a:moveTo>
                <a:cubicBezTo>
                  <a:pt x="27533" y="2194"/>
                  <a:pt x="34439" y="9100"/>
                  <a:pt x="34451" y="17630"/>
                </a:cubicBezTo>
                <a:cubicBezTo>
                  <a:pt x="34451" y="23868"/>
                  <a:pt x="30684" y="29500"/>
                  <a:pt x="24913" y="31882"/>
                </a:cubicBezTo>
                <a:cubicBezTo>
                  <a:pt x="23004" y="32675"/>
                  <a:pt x="21000" y="33060"/>
                  <a:pt x="19011" y="33060"/>
                </a:cubicBezTo>
                <a:cubicBezTo>
                  <a:pt x="14997" y="33060"/>
                  <a:pt x="11048" y="31492"/>
                  <a:pt x="8090" y="28543"/>
                </a:cubicBezTo>
                <a:cubicBezTo>
                  <a:pt x="3680" y="24132"/>
                  <a:pt x="2357" y="17492"/>
                  <a:pt x="4751" y="11721"/>
                </a:cubicBezTo>
                <a:cubicBezTo>
                  <a:pt x="7133" y="5949"/>
                  <a:pt x="12765" y="2194"/>
                  <a:pt x="19015" y="2194"/>
                </a:cubicBezTo>
                <a:lnTo>
                  <a:pt x="19015" y="2182"/>
                </a:lnTo>
                <a:close/>
                <a:moveTo>
                  <a:pt x="19027" y="1"/>
                </a:moveTo>
                <a:cubicBezTo>
                  <a:pt x="14437" y="1"/>
                  <a:pt x="9927" y="1794"/>
                  <a:pt x="6553" y="5168"/>
                </a:cubicBezTo>
                <a:cubicBezTo>
                  <a:pt x="1513" y="10209"/>
                  <a:pt x="1" y="17782"/>
                  <a:pt x="2735" y="24372"/>
                </a:cubicBezTo>
                <a:cubicBezTo>
                  <a:pt x="5457" y="30950"/>
                  <a:pt x="11883" y="35246"/>
                  <a:pt x="19015" y="35246"/>
                </a:cubicBezTo>
                <a:cubicBezTo>
                  <a:pt x="28743" y="35234"/>
                  <a:pt x="36619" y="27358"/>
                  <a:pt x="36631" y="17630"/>
                </a:cubicBezTo>
                <a:cubicBezTo>
                  <a:pt x="36631" y="10498"/>
                  <a:pt x="32334" y="4072"/>
                  <a:pt x="25757" y="1338"/>
                </a:cubicBezTo>
                <a:cubicBezTo>
                  <a:pt x="23578" y="438"/>
                  <a:pt x="21293" y="1"/>
                  <a:pt x="19027" y="1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20" y="249700"/>
            <a:ext cx="1674000" cy="1674000"/>
          </a:xfrm>
          <a:prstGeom prst="blockArc">
            <a:avLst>
              <a:gd name="adj1" fmla="val 5981036"/>
              <a:gd name="adj2" fmla="val 1956664"/>
              <a:gd name="adj3" fmla="val 5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7" y="320263"/>
            <a:ext cx="1370400" cy="1370400"/>
          </a:xfrm>
          <a:prstGeom prst="blockArc">
            <a:avLst>
              <a:gd name="adj1" fmla="val 10800000"/>
              <a:gd name="adj2" fmla="val 1840440"/>
              <a:gd name="adj3" fmla="val 598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37"/>
          <p:cNvPicPr preferRelativeResize="0"/>
          <p:nvPr/>
        </p:nvPicPr>
        <p:blipFill rotWithShape="1">
          <a:blip r:embed="rId3">
            <a:alphaModFix/>
          </a:blip>
          <a:srcRect l="6771" t="29423" r="10542"/>
          <a:stretch/>
        </p:blipFill>
        <p:spPr>
          <a:xfrm>
            <a:off x="4877975" y="1225200"/>
            <a:ext cx="3861100" cy="37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25" y="2113756"/>
            <a:ext cx="4093750" cy="2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8"/>
          <p:cNvSpPr txBox="1">
            <a:spLocks noGrp="1"/>
          </p:cNvSpPr>
          <p:nvPr>
            <p:ph type="title"/>
          </p:nvPr>
        </p:nvSpPr>
        <p:spPr>
          <a:xfrm>
            <a:off x="2471150" y="194582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¡Gracias!</a:t>
            </a:r>
            <a:endParaRPr/>
          </a:p>
        </p:txBody>
      </p:sp>
      <p:sp>
        <p:nvSpPr>
          <p:cNvPr id="762" name="Google Shape;762;p38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¿Alguna pregunta?</a:t>
            </a:r>
            <a:endParaRPr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8"/>
          <p:cNvSpPr txBox="1"/>
          <p:nvPr/>
        </p:nvSpPr>
        <p:spPr>
          <a:xfrm>
            <a:off x="3213811" y="4333329"/>
            <a:ext cx="23379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Please keep this slide for attribution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64" name="Google Shape;764;p38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38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766" name="Google Shape;766;p3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38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8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4"/>
          <p:cNvSpPr txBox="1">
            <a:spLocks noGrp="1"/>
          </p:cNvSpPr>
          <p:nvPr>
            <p:ph type="ctrTitle" idx="13"/>
          </p:nvPr>
        </p:nvSpPr>
        <p:spPr>
          <a:xfrm>
            <a:off x="6545771" y="312558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</a:t>
            </a:r>
            <a:endParaRPr/>
          </a:p>
        </p:txBody>
      </p:sp>
      <p:sp>
        <p:nvSpPr>
          <p:cNvPr id="458" name="Google Shape;458;p24"/>
          <p:cNvSpPr txBox="1">
            <a:spLocks noGrp="1"/>
          </p:cNvSpPr>
          <p:nvPr>
            <p:ph type="subTitle" idx="1"/>
          </p:nvPr>
        </p:nvSpPr>
        <p:spPr>
          <a:xfrm>
            <a:off x="6545775" y="3558463"/>
            <a:ext cx="1942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proceso se siguió durante esta primera exploración?</a:t>
            </a:r>
            <a:endParaRPr/>
          </a:p>
        </p:txBody>
      </p:sp>
      <p:sp>
        <p:nvSpPr>
          <p:cNvPr id="459" name="Google Shape;459;p24"/>
          <p:cNvSpPr txBox="1">
            <a:spLocks noGrp="1"/>
          </p:cNvSpPr>
          <p:nvPr>
            <p:ph type="ctrTitle" idx="4"/>
          </p:nvPr>
        </p:nvSpPr>
        <p:spPr>
          <a:xfrm>
            <a:off x="3813259" y="3125588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Justificación</a:t>
            </a:r>
            <a:endParaRPr/>
          </a:p>
        </p:txBody>
      </p:sp>
      <p:sp>
        <p:nvSpPr>
          <p:cNvPr id="460" name="Google Shape;460;p24"/>
          <p:cNvSpPr txBox="1">
            <a:spLocks noGrp="1"/>
          </p:cNvSpPr>
          <p:nvPr>
            <p:ph type="ctrTitle"/>
          </p:nvPr>
        </p:nvSpPr>
        <p:spPr>
          <a:xfrm>
            <a:off x="1052275" y="3173213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 los datos</a:t>
            </a:r>
            <a:endParaRPr/>
          </a:p>
        </p:txBody>
      </p:sp>
      <p:sp>
        <p:nvSpPr>
          <p:cNvPr id="461" name="Google Shape;461;p24"/>
          <p:cNvSpPr txBox="1">
            <a:spLocks noGrp="1"/>
          </p:cNvSpPr>
          <p:nvPr>
            <p:ph type="subTitle" idx="2"/>
          </p:nvPr>
        </p:nvSpPr>
        <p:spPr>
          <a:xfrm>
            <a:off x="1052275" y="3606092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¿De dónde vienen?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representan?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¿Cuánto abarcan?</a:t>
            </a:r>
            <a:endParaRPr/>
          </a:p>
        </p:txBody>
      </p:sp>
      <p:sp>
        <p:nvSpPr>
          <p:cNvPr id="462" name="Google Shape;462;p24"/>
          <p:cNvSpPr txBox="1">
            <a:spLocks noGrp="1"/>
          </p:cNvSpPr>
          <p:nvPr>
            <p:ph type="title" idx="3"/>
          </p:nvPr>
        </p:nvSpPr>
        <p:spPr>
          <a:xfrm>
            <a:off x="1052275" y="242230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3" name="Google Shape;463;p24"/>
          <p:cNvSpPr txBox="1">
            <a:spLocks noGrp="1"/>
          </p:cNvSpPr>
          <p:nvPr>
            <p:ph type="subTitle" idx="5"/>
          </p:nvPr>
        </p:nvSpPr>
        <p:spPr>
          <a:xfrm>
            <a:off x="3813252" y="3558467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pretendemos lograr con los datos recopilados?</a:t>
            </a:r>
            <a:endParaRPr/>
          </a:p>
        </p:txBody>
      </p:sp>
      <p:sp>
        <p:nvSpPr>
          <p:cNvPr id="464" name="Google Shape;464;p24"/>
          <p:cNvSpPr txBox="1">
            <a:spLocks noGrp="1"/>
          </p:cNvSpPr>
          <p:nvPr>
            <p:ph type="title" idx="6"/>
          </p:nvPr>
        </p:nvSpPr>
        <p:spPr>
          <a:xfrm>
            <a:off x="3813252" y="237467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5" name="Google Shape;465;p24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</a:t>
            </a:r>
            <a:endParaRPr/>
          </a:p>
        </p:txBody>
      </p:sp>
      <p:sp>
        <p:nvSpPr>
          <p:cNvPr id="466" name="Google Shape;466;p24"/>
          <p:cNvSpPr txBox="1">
            <a:spLocks noGrp="1"/>
          </p:cNvSpPr>
          <p:nvPr>
            <p:ph type="title" idx="9"/>
          </p:nvPr>
        </p:nvSpPr>
        <p:spPr>
          <a:xfrm>
            <a:off x="6545179" y="237467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>
            <a:off x="1052275" y="1339163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4"/>
          <p:cNvSpPr/>
          <p:nvPr/>
        </p:nvSpPr>
        <p:spPr>
          <a:xfrm>
            <a:off x="3813252" y="1291538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"/>
          <p:cNvSpPr/>
          <p:nvPr/>
        </p:nvSpPr>
        <p:spPr>
          <a:xfrm>
            <a:off x="6545179" y="1291538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0" name="Google Shape;470;p24"/>
          <p:cNvCxnSpPr>
            <a:stCxn id="467" idx="1"/>
            <a:endCxn id="462" idx="1"/>
          </p:cNvCxnSpPr>
          <p:nvPr/>
        </p:nvCxnSpPr>
        <p:spPr>
          <a:xfrm>
            <a:off x="1052275" y="1751213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24"/>
          <p:cNvCxnSpPr>
            <a:stCxn id="468" idx="1"/>
            <a:endCxn id="464" idx="1"/>
          </p:cNvCxnSpPr>
          <p:nvPr/>
        </p:nvCxnSpPr>
        <p:spPr>
          <a:xfrm>
            <a:off x="3813252" y="1703588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24"/>
          <p:cNvCxnSpPr>
            <a:stCxn id="469" idx="1"/>
            <a:endCxn id="466" idx="1"/>
          </p:cNvCxnSpPr>
          <p:nvPr/>
        </p:nvCxnSpPr>
        <p:spPr>
          <a:xfrm>
            <a:off x="6545179" y="1703588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3" name="Google Shape;473;p24"/>
          <p:cNvSpPr/>
          <p:nvPr/>
        </p:nvSpPr>
        <p:spPr>
          <a:xfrm>
            <a:off x="2981850" y="1339187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4"/>
          <p:cNvSpPr/>
          <p:nvPr/>
        </p:nvSpPr>
        <p:spPr>
          <a:xfrm>
            <a:off x="7369283" y="2115649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4"/>
          <p:cNvSpPr/>
          <p:nvPr/>
        </p:nvSpPr>
        <p:spPr>
          <a:xfrm>
            <a:off x="1175724" y="1445680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24"/>
          <p:cNvGrpSpPr/>
          <p:nvPr/>
        </p:nvGrpSpPr>
        <p:grpSpPr>
          <a:xfrm>
            <a:off x="3945983" y="1413448"/>
            <a:ext cx="577210" cy="580282"/>
            <a:chOff x="3095745" y="3805393"/>
            <a:chExt cx="352840" cy="354717"/>
          </a:xfrm>
        </p:grpSpPr>
        <p:sp>
          <p:nvSpPr>
            <p:cNvPr id="477" name="Google Shape;477;p24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4"/>
          <p:cNvGrpSpPr/>
          <p:nvPr/>
        </p:nvGrpSpPr>
        <p:grpSpPr>
          <a:xfrm>
            <a:off x="6668643" y="1413435"/>
            <a:ext cx="583817" cy="580314"/>
            <a:chOff x="3541011" y="3367320"/>
            <a:chExt cx="348257" cy="346188"/>
          </a:xfrm>
        </p:grpSpPr>
        <p:sp>
          <p:nvSpPr>
            <p:cNvPr id="484" name="Google Shape;484;p24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BA2E1-00EA-49FC-96CC-022B15144D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¿Qué pretendemos entender?</a:t>
            </a:r>
          </a:p>
        </p:txBody>
      </p:sp>
      <p:sp>
        <p:nvSpPr>
          <p:cNvPr id="6" name="Google Shape;686;p32">
            <a:extLst>
              <a:ext uri="{FF2B5EF4-FFF2-40B4-BE49-F238E27FC236}">
                <a16:creationId xmlns:a16="http://schemas.microsoft.com/office/drawing/2014/main" id="{1986E220-81F0-4A5C-BC35-2AD4406FCCBE}"/>
              </a:ext>
            </a:extLst>
          </p:cNvPr>
          <p:cNvSpPr txBox="1">
            <a:spLocks/>
          </p:cNvSpPr>
          <p:nvPr/>
        </p:nvSpPr>
        <p:spPr>
          <a:xfrm>
            <a:off x="2670415" y="2145309"/>
            <a:ext cx="3803169" cy="852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MX" dirty="0">
                <a:solidFill>
                  <a:schemeClr val="bg1"/>
                </a:solidFill>
                <a:latin typeface="Maven Pro" panose="020B0604020202020204" charset="0"/>
              </a:rPr>
              <a:t>¿Qué ocasiona el incremento de la criminalidad en la Ciudad de México? ¿Cómo se ha ido desarrollando la criminalidad a lo largo de la última mitad de siglo?</a:t>
            </a:r>
          </a:p>
        </p:txBody>
      </p:sp>
    </p:spTree>
    <p:extLst>
      <p:ext uri="{BB962C8B-B14F-4D97-AF65-F5344CB8AC3E}">
        <p14:creationId xmlns:p14="http://schemas.microsoft.com/office/powerpoint/2010/main" val="2895888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5"/>
          <p:cNvSpPr txBox="1">
            <a:spLocks noGrp="1"/>
          </p:cNvSpPr>
          <p:nvPr>
            <p:ph type="body" idx="1"/>
          </p:nvPr>
        </p:nvSpPr>
        <p:spPr>
          <a:xfrm>
            <a:off x="492375" y="1535400"/>
            <a:ext cx="4010100" cy="20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Los datos utilizados provienen de un dataset llamado “Víctimas en carpetas de investigación FGJ”, representan los crímenes reportados dentro de la CDMX, dentro de un periodo de tiempo.</a:t>
            </a:r>
            <a:r>
              <a:rPr lang="en" dirty="0"/>
              <a:t> </a:t>
            </a:r>
            <a:endParaRPr dirty="0"/>
          </a:p>
        </p:txBody>
      </p:sp>
      <p:sp>
        <p:nvSpPr>
          <p:cNvPr id="493" name="Google Shape;493;p25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3757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Definición de los datos</a:t>
            </a:r>
            <a:endParaRPr/>
          </a:p>
        </p:txBody>
      </p:sp>
      <p:grpSp>
        <p:nvGrpSpPr>
          <p:cNvPr id="494" name="Google Shape;494;p25"/>
          <p:cNvGrpSpPr/>
          <p:nvPr/>
        </p:nvGrpSpPr>
        <p:grpSpPr>
          <a:xfrm>
            <a:off x="5297551" y="1221452"/>
            <a:ext cx="2291154" cy="2524217"/>
            <a:chOff x="2501950" y="1507050"/>
            <a:chExt cx="2392350" cy="2696525"/>
          </a:xfrm>
        </p:grpSpPr>
        <p:sp>
          <p:nvSpPr>
            <p:cNvPr id="495" name="Google Shape;495;p25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25"/>
          <p:cNvGrpSpPr/>
          <p:nvPr/>
        </p:nvGrpSpPr>
        <p:grpSpPr>
          <a:xfrm>
            <a:off x="6852754" y="0"/>
            <a:ext cx="2291257" cy="2922300"/>
            <a:chOff x="4882900" y="-64350"/>
            <a:chExt cx="2493750" cy="2922300"/>
          </a:xfrm>
        </p:grpSpPr>
        <p:sp>
          <p:nvSpPr>
            <p:cNvPr id="515" name="Google Shape;515;p25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25"/>
          <p:cNvGrpSpPr/>
          <p:nvPr/>
        </p:nvGrpSpPr>
        <p:grpSpPr>
          <a:xfrm>
            <a:off x="5912029" y="1519552"/>
            <a:ext cx="1238866" cy="1928154"/>
            <a:chOff x="2160750" y="237575"/>
            <a:chExt cx="3253325" cy="5180425"/>
          </a:xfrm>
        </p:grpSpPr>
        <p:sp>
          <p:nvSpPr>
            <p:cNvPr id="521" name="Google Shape;521;p25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6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Entendiendo los datos</a:t>
            </a:r>
            <a:endParaRPr/>
          </a:p>
        </p:txBody>
      </p:sp>
      <p:sp>
        <p:nvSpPr>
          <p:cNvPr id="558" name="Google Shape;558;p26"/>
          <p:cNvSpPr txBox="1">
            <a:spLocks noGrp="1"/>
          </p:cNvSpPr>
          <p:nvPr>
            <p:ph type="ctrTitle"/>
          </p:nvPr>
        </p:nvSpPr>
        <p:spPr>
          <a:xfrm>
            <a:off x="931227" y="1196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Fecha Hechos</a:t>
            </a:r>
            <a:endParaRPr/>
          </a:p>
        </p:txBody>
      </p:sp>
      <p:sp>
        <p:nvSpPr>
          <p:cNvPr id="559" name="Google Shape;559;p26"/>
          <p:cNvSpPr txBox="1">
            <a:spLocks noGrp="1"/>
          </p:cNvSpPr>
          <p:nvPr>
            <p:ph type="subTitle" idx="1"/>
          </p:nvPr>
        </p:nvSpPr>
        <p:spPr>
          <a:xfrm>
            <a:off x="931246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Datos que comienzan en 1950 (poca frecuencia), hasta 2021.</a:t>
            </a:r>
            <a:endParaRPr dirty="0"/>
          </a:p>
        </p:txBody>
      </p:sp>
      <p:sp>
        <p:nvSpPr>
          <p:cNvPr id="560" name="Google Shape;560;p26"/>
          <p:cNvSpPr txBox="1">
            <a:spLocks noGrp="1"/>
          </p:cNvSpPr>
          <p:nvPr>
            <p:ph type="ctrTitle" idx="2"/>
          </p:nvPr>
        </p:nvSpPr>
        <p:spPr>
          <a:xfrm>
            <a:off x="6192447" y="1196025"/>
            <a:ext cx="199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Fecha Inicio</a:t>
            </a:r>
            <a:endParaRPr/>
          </a:p>
        </p:txBody>
      </p:sp>
      <p:sp>
        <p:nvSpPr>
          <p:cNvPr id="561" name="Google Shape;561;p26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de 2019, 2020, 2021.</a:t>
            </a:r>
            <a:endParaRPr/>
          </a:p>
        </p:txBody>
      </p:sp>
      <p:grpSp>
        <p:nvGrpSpPr>
          <p:cNvPr id="562" name="Google Shape;562;p26"/>
          <p:cNvGrpSpPr/>
          <p:nvPr/>
        </p:nvGrpSpPr>
        <p:grpSpPr>
          <a:xfrm>
            <a:off x="2466797" y="2837754"/>
            <a:ext cx="4594825" cy="1842617"/>
            <a:chOff x="3834069" y="2439811"/>
            <a:chExt cx="2413629" cy="967914"/>
          </a:xfrm>
        </p:grpSpPr>
        <p:grpSp>
          <p:nvGrpSpPr>
            <p:cNvPr id="563" name="Google Shape;563;p26"/>
            <p:cNvGrpSpPr/>
            <p:nvPr/>
          </p:nvGrpSpPr>
          <p:grpSpPr>
            <a:xfrm>
              <a:off x="4960453" y="2942094"/>
              <a:ext cx="1287244" cy="413091"/>
              <a:chOff x="4960453" y="2942094"/>
              <a:chExt cx="1287244" cy="413091"/>
            </a:xfrm>
          </p:grpSpPr>
          <p:sp>
            <p:nvSpPr>
              <p:cNvPr id="564" name="Google Shape;564;p26"/>
              <p:cNvSpPr/>
              <p:nvPr/>
            </p:nvSpPr>
            <p:spPr>
              <a:xfrm>
                <a:off x="4960453" y="3257061"/>
                <a:ext cx="128724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6"/>
              <p:cNvSpPr/>
              <p:nvPr/>
            </p:nvSpPr>
            <p:spPr>
              <a:xfrm>
                <a:off x="4960454" y="3099580"/>
                <a:ext cx="105134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6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6"/>
            <p:cNvGrpSpPr/>
            <p:nvPr/>
          </p:nvGrpSpPr>
          <p:grpSpPr>
            <a:xfrm>
              <a:off x="3834069" y="2469658"/>
              <a:ext cx="1129846" cy="885527"/>
              <a:chOff x="3834069" y="2469658"/>
              <a:chExt cx="1129846" cy="885527"/>
            </a:xfrm>
          </p:grpSpPr>
          <p:sp>
            <p:nvSpPr>
              <p:cNvPr id="568" name="Google Shape;568;p26"/>
              <p:cNvSpPr/>
              <p:nvPr/>
            </p:nvSpPr>
            <p:spPr>
              <a:xfrm>
                <a:off x="3834069" y="3257061"/>
                <a:ext cx="1129846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6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6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6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6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6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" name="Google Shape;574;p26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75" name="Google Shape;575;p26"/>
          <p:cNvCxnSpPr>
            <a:stCxn id="558" idx="1"/>
          </p:cNvCxnSpPr>
          <p:nvPr/>
        </p:nvCxnSpPr>
        <p:spPr>
          <a:xfrm>
            <a:off x="931227" y="1484925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26"/>
          <p:cNvCxnSpPr>
            <a:stCxn id="560" idx="3"/>
          </p:cNvCxnSpPr>
          <p:nvPr/>
        </p:nvCxnSpPr>
        <p:spPr>
          <a:xfrm flipH="1">
            <a:off x="7041147" y="1484925"/>
            <a:ext cx="1146600" cy="2563800"/>
          </a:xfrm>
          <a:prstGeom prst="bentConnector4">
            <a:avLst>
              <a:gd name="adj1" fmla="val -20768"/>
              <a:gd name="adj2" fmla="val 5563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7" name="Google Shape;577;p26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6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7"/>
          <p:cNvSpPr txBox="1">
            <a:spLocks noGrp="1"/>
          </p:cNvSpPr>
          <p:nvPr>
            <p:ph type="ctrTitle" idx="8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Temas de interés</a:t>
            </a:r>
            <a:endParaRPr sz="3000"/>
          </a:p>
        </p:txBody>
      </p:sp>
      <p:sp>
        <p:nvSpPr>
          <p:cNvPr id="584" name="Google Shape;584;p2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Economía</a:t>
            </a:r>
            <a:endParaRPr/>
          </a:p>
        </p:txBody>
      </p:sp>
      <p:sp>
        <p:nvSpPr>
          <p:cNvPr id="585" name="Google Shape;585;p2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Zonas objetivo</a:t>
            </a:r>
            <a:endParaRPr/>
          </a:p>
        </p:txBody>
      </p:sp>
      <p:sp>
        <p:nvSpPr>
          <p:cNvPr id="586" name="Google Shape;586;p2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delitos han sido los de mayor repetición durante los últimos años?</a:t>
            </a:r>
            <a:endParaRPr/>
          </a:p>
        </p:txBody>
      </p:sp>
      <p:sp>
        <p:nvSpPr>
          <p:cNvPr id="587" name="Google Shape;587;p2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Temporalidad</a:t>
            </a:r>
            <a:endParaRPr/>
          </a:p>
        </p:txBody>
      </p:sp>
      <p:sp>
        <p:nvSpPr>
          <p:cNvPr id="588" name="Google Shape;588;p2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¿En qué periodo de tiempo se desarrollaron más delitos?</a:t>
            </a:r>
            <a:endParaRPr/>
          </a:p>
        </p:txBody>
      </p:sp>
      <p:sp>
        <p:nvSpPr>
          <p:cNvPr id="589" name="Google Shape;589;p2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¿Delitos ocasionados por problemas financieros?</a:t>
            </a:r>
            <a:endParaRPr/>
          </a:p>
        </p:txBody>
      </p:sp>
      <p:sp>
        <p:nvSpPr>
          <p:cNvPr id="590" name="Google Shape;590;p2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zonas han sido las más y menos afectadas?</a:t>
            </a:r>
            <a:endParaRPr/>
          </a:p>
        </p:txBody>
      </p:sp>
      <p:sp>
        <p:nvSpPr>
          <p:cNvPr id="591" name="Google Shape;591;p2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Tendencia</a:t>
            </a: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4909275" y="16739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6" name="Google Shape;596;p27"/>
          <p:cNvCxnSpPr>
            <a:stCxn id="592" idx="3"/>
            <a:endCxn id="594" idx="1"/>
          </p:cNvCxnSpPr>
          <p:nvPr/>
        </p:nvCxnSpPr>
        <p:spPr>
          <a:xfrm>
            <a:off x="4234725" y="2035925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27"/>
          <p:cNvCxnSpPr>
            <a:stCxn id="594" idx="2"/>
            <a:endCxn id="593" idx="0"/>
          </p:cNvCxnSpPr>
          <p:nvPr/>
        </p:nvCxnSpPr>
        <p:spPr>
          <a:xfrm rot="5400000">
            <a:off x="4229775" y="2041025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27"/>
          <p:cNvCxnSpPr>
            <a:stCxn id="593" idx="3"/>
            <a:endCxn id="595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9" name="Google Shape;599;p27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00" name="Google Shape;600;p27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27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06" name="Google Shape;606;p27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7"/>
          <p:cNvGrpSpPr/>
          <p:nvPr/>
        </p:nvGrpSpPr>
        <p:grpSpPr>
          <a:xfrm>
            <a:off x="5029465" y="1816807"/>
            <a:ext cx="488638" cy="438246"/>
            <a:chOff x="5778676" y="3826972"/>
            <a:chExt cx="349052" cy="313055"/>
          </a:xfrm>
        </p:grpSpPr>
        <p:sp>
          <p:nvSpPr>
            <p:cNvPr id="614" name="Google Shape;614;p27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7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20" name="Google Shape;620;p27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1" name="Google Shape;641;p28"/>
          <p:cNvCxnSpPr>
            <a:stCxn id="642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3" name="Google Shape;6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25" y="343263"/>
            <a:ext cx="7371150" cy="44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9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43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Años con mayor número de hechos ocurridos</a:t>
            </a:r>
            <a:endParaRPr/>
          </a:p>
        </p:txBody>
      </p:sp>
      <p:sp>
        <p:nvSpPr>
          <p:cNvPr id="649" name="Google Shape;649;p29"/>
          <p:cNvSpPr/>
          <p:nvPr/>
        </p:nvSpPr>
        <p:spPr>
          <a:xfrm>
            <a:off x="393678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9"/>
          <p:cNvSpPr/>
          <p:nvPr/>
        </p:nvSpPr>
        <p:spPr>
          <a:xfrm>
            <a:off x="4922624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9"/>
          <p:cNvSpPr/>
          <p:nvPr/>
        </p:nvSpPr>
        <p:spPr>
          <a:xfrm>
            <a:off x="5908459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1" y="1"/>
                </a:moveTo>
                <a:lnTo>
                  <a:pt x="1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9"/>
          <p:cNvSpPr/>
          <p:nvPr/>
        </p:nvSpPr>
        <p:spPr>
          <a:xfrm>
            <a:off x="6894365" y="1308651"/>
            <a:ext cx="72" cy="3058625"/>
          </a:xfrm>
          <a:custGeom>
            <a:avLst/>
            <a:gdLst/>
            <a:ahLst/>
            <a:cxnLst/>
            <a:rect l="l" t="t" r="r" b="b"/>
            <a:pathLst>
              <a:path w="1" h="42769" fill="none" extrusionOk="0">
                <a:moveTo>
                  <a:pt x="0" y="1"/>
                </a:moveTo>
                <a:lnTo>
                  <a:pt x="0" y="42768"/>
                </a:lnTo>
              </a:path>
            </a:pathLst>
          </a:custGeom>
          <a:noFill/>
          <a:ln w="3150" cap="flat" cmpd="sng">
            <a:solidFill>
              <a:srgbClr val="FFD6E1"/>
            </a:solidFill>
            <a:prstDash val="solid"/>
            <a:miter lim="126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9"/>
          <p:cNvSpPr/>
          <p:nvPr/>
        </p:nvSpPr>
        <p:spPr>
          <a:xfrm>
            <a:off x="3793483" y="3083095"/>
            <a:ext cx="3601799" cy="105485"/>
          </a:xfrm>
          <a:custGeom>
            <a:avLst/>
            <a:gdLst/>
            <a:ahLst/>
            <a:cxnLst/>
            <a:rect l="l" t="t" r="r" b="b"/>
            <a:pathLst>
              <a:path w="50366" h="1475" extrusionOk="0">
                <a:moveTo>
                  <a:pt x="743" y="0"/>
                </a:moveTo>
                <a:cubicBezTo>
                  <a:pt x="340" y="0"/>
                  <a:pt x="0" y="328"/>
                  <a:pt x="0" y="731"/>
                </a:cubicBezTo>
                <a:cubicBezTo>
                  <a:pt x="13" y="1147"/>
                  <a:pt x="340" y="1474"/>
                  <a:pt x="743" y="1474"/>
                </a:cubicBezTo>
                <a:lnTo>
                  <a:pt x="49635" y="1474"/>
                </a:lnTo>
                <a:cubicBezTo>
                  <a:pt x="50038" y="1474"/>
                  <a:pt x="50366" y="1147"/>
                  <a:pt x="50366" y="731"/>
                </a:cubicBezTo>
                <a:cubicBezTo>
                  <a:pt x="50366" y="328"/>
                  <a:pt x="50038" y="0"/>
                  <a:pt x="496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9"/>
          <p:cNvSpPr/>
          <p:nvPr/>
        </p:nvSpPr>
        <p:spPr>
          <a:xfrm>
            <a:off x="3788198" y="2281302"/>
            <a:ext cx="4240568" cy="106403"/>
          </a:xfrm>
          <a:custGeom>
            <a:avLst/>
            <a:gdLst/>
            <a:ahLst/>
            <a:cxnLst/>
            <a:rect l="l" t="t" r="r" b="b"/>
            <a:pathLst>
              <a:path w="69772" h="1488" extrusionOk="0">
                <a:moveTo>
                  <a:pt x="744" y="1"/>
                </a:moveTo>
                <a:cubicBezTo>
                  <a:pt x="328" y="1"/>
                  <a:pt x="1" y="341"/>
                  <a:pt x="1" y="744"/>
                </a:cubicBezTo>
                <a:cubicBezTo>
                  <a:pt x="1" y="1147"/>
                  <a:pt x="328" y="1488"/>
                  <a:pt x="744" y="1488"/>
                </a:cubicBezTo>
                <a:lnTo>
                  <a:pt x="69028" y="1488"/>
                </a:lnTo>
                <a:cubicBezTo>
                  <a:pt x="69431" y="1488"/>
                  <a:pt x="69772" y="1147"/>
                  <a:pt x="69772" y="744"/>
                </a:cubicBezTo>
                <a:cubicBezTo>
                  <a:pt x="69772" y="341"/>
                  <a:pt x="69431" y="1"/>
                  <a:pt x="690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9"/>
          <p:cNvSpPr/>
          <p:nvPr/>
        </p:nvSpPr>
        <p:spPr>
          <a:xfrm>
            <a:off x="3788197" y="3936074"/>
            <a:ext cx="2235767" cy="106414"/>
          </a:xfrm>
          <a:custGeom>
            <a:avLst/>
            <a:gdLst/>
            <a:ahLst/>
            <a:cxnLst/>
            <a:rect l="l" t="t" r="r" b="b"/>
            <a:pathLst>
              <a:path w="31264" h="1488" extrusionOk="0">
                <a:moveTo>
                  <a:pt x="744" y="0"/>
                </a:moveTo>
                <a:cubicBezTo>
                  <a:pt x="341" y="0"/>
                  <a:pt x="1" y="328"/>
                  <a:pt x="1" y="744"/>
                </a:cubicBezTo>
                <a:cubicBezTo>
                  <a:pt x="1" y="1147"/>
                  <a:pt x="341" y="1487"/>
                  <a:pt x="744" y="1487"/>
                </a:cubicBezTo>
                <a:lnTo>
                  <a:pt x="30520" y="1487"/>
                </a:lnTo>
                <a:cubicBezTo>
                  <a:pt x="30923" y="1487"/>
                  <a:pt x="31263" y="1147"/>
                  <a:pt x="31251" y="744"/>
                </a:cubicBezTo>
                <a:cubicBezTo>
                  <a:pt x="31251" y="328"/>
                  <a:pt x="30923" y="0"/>
                  <a:pt x="305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9"/>
          <p:cNvSpPr/>
          <p:nvPr/>
        </p:nvSpPr>
        <p:spPr>
          <a:xfrm>
            <a:off x="3793475" y="1546574"/>
            <a:ext cx="962415" cy="105556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9"/>
          <p:cNvSpPr txBox="1">
            <a:spLocks noGrp="1"/>
          </p:cNvSpPr>
          <p:nvPr>
            <p:ph type="ctrTitle" idx="4294967295"/>
          </p:nvPr>
        </p:nvSpPr>
        <p:spPr>
          <a:xfrm>
            <a:off x="1644300" y="12684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2018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658" name="Google Shape;658;p29"/>
          <p:cNvSpPr txBox="1">
            <a:spLocks noGrp="1"/>
          </p:cNvSpPr>
          <p:nvPr>
            <p:ph type="subTitle" idx="4294967295"/>
          </p:nvPr>
        </p:nvSpPr>
        <p:spPr>
          <a:xfrm>
            <a:off x="1289823" y="1479500"/>
            <a:ext cx="22359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16738 registros totales</a:t>
            </a:r>
            <a:endParaRPr sz="1400"/>
          </a:p>
        </p:txBody>
      </p:sp>
      <p:sp>
        <p:nvSpPr>
          <p:cNvPr id="659" name="Google Shape;659;p29"/>
          <p:cNvSpPr txBox="1">
            <a:spLocks noGrp="1"/>
          </p:cNvSpPr>
          <p:nvPr>
            <p:ph type="ctrTitle" idx="4294967295"/>
          </p:nvPr>
        </p:nvSpPr>
        <p:spPr>
          <a:xfrm>
            <a:off x="1644300" y="2070231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2019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660" name="Google Shape;660;p29"/>
          <p:cNvSpPr txBox="1">
            <a:spLocks noGrp="1"/>
          </p:cNvSpPr>
          <p:nvPr>
            <p:ph type="subTitle" idx="4294967295"/>
          </p:nvPr>
        </p:nvSpPr>
        <p:spPr>
          <a:xfrm>
            <a:off x="1140525" y="2281300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258,988 registros totales</a:t>
            </a:r>
            <a:endParaRPr sz="1400"/>
          </a:p>
        </p:txBody>
      </p:sp>
      <p:sp>
        <p:nvSpPr>
          <p:cNvPr id="661" name="Google Shape;661;p29"/>
          <p:cNvSpPr txBox="1">
            <a:spLocks noGrp="1"/>
          </p:cNvSpPr>
          <p:nvPr>
            <p:ph type="ctrTitle" idx="4294967295"/>
          </p:nvPr>
        </p:nvSpPr>
        <p:spPr>
          <a:xfrm>
            <a:off x="1644300" y="2872019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2020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662" name="Google Shape;662;p29"/>
          <p:cNvSpPr txBox="1">
            <a:spLocks noGrp="1"/>
          </p:cNvSpPr>
          <p:nvPr>
            <p:ph type="subTitle" idx="4294967295"/>
          </p:nvPr>
        </p:nvSpPr>
        <p:spPr>
          <a:xfrm>
            <a:off x="1140825" y="3083100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210,414 registros totales</a:t>
            </a:r>
            <a:endParaRPr sz="1400"/>
          </a:p>
        </p:txBody>
      </p:sp>
      <p:sp>
        <p:nvSpPr>
          <p:cNvPr id="663" name="Google Shape;663;p29"/>
          <p:cNvSpPr txBox="1">
            <a:spLocks noGrp="1"/>
          </p:cNvSpPr>
          <p:nvPr>
            <p:ph type="ctrTitle" idx="4294967295"/>
          </p:nvPr>
        </p:nvSpPr>
        <p:spPr>
          <a:xfrm>
            <a:off x="1644300" y="3725394"/>
            <a:ext cx="18813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2021</a:t>
            </a:r>
            <a:endParaRPr sz="1800"/>
          </a:p>
        </p:txBody>
      </p:sp>
      <p:sp>
        <p:nvSpPr>
          <p:cNvPr id="664" name="Google Shape;664;p29"/>
          <p:cNvSpPr txBox="1">
            <a:spLocks noGrp="1"/>
          </p:cNvSpPr>
          <p:nvPr>
            <p:ph type="subTitle" idx="4294967295"/>
          </p:nvPr>
        </p:nvSpPr>
        <p:spPr>
          <a:xfrm>
            <a:off x="1140600" y="3936475"/>
            <a:ext cx="2385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124,791 registros totales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9" name="Google Shape;669;p30"/>
          <p:cNvCxnSpPr>
            <a:endCxn id="670" idx="1"/>
          </p:cNvCxnSpPr>
          <p:nvPr/>
        </p:nvCxnSpPr>
        <p:spPr>
          <a:xfrm rot="5400000" flipH="1">
            <a:off x="1175300" y="1145700"/>
            <a:ext cx="2287800" cy="1226700"/>
          </a:xfrm>
          <a:prstGeom prst="bentConnector4">
            <a:avLst>
              <a:gd name="adj1" fmla="val 23940"/>
              <a:gd name="adj2" fmla="val 11941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0" name="Google Shape;670;p30"/>
          <p:cNvSpPr txBox="1">
            <a:spLocks noGrp="1"/>
          </p:cNvSpPr>
          <p:nvPr>
            <p:ph type="title"/>
          </p:nvPr>
        </p:nvSpPr>
        <p:spPr>
          <a:xfrm>
            <a:off x="1705850" y="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</a:t>
            </a:r>
            <a:endParaRPr/>
          </a:p>
        </p:txBody>
      </p:sp>
      <p:sp>
        <p:nvSpPr>
          <p:cNvPr id="671" name="Google Shape;671;p30"/>
          <p:cNvSpPr txBox="1">
            <a:spLocks noGrp="1"/>
          </p:cNvSpPr>
          <p:nvPr>
            <p:ph type="body" idx="1"/>
          </p:nvPr>
        </p:nvSpPr>
        <p:spPr>
          <a:xfrm>
            <a:off x="2290400" y="1230300"/>
            <a:ext cx="4986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¡Fue el año con más hechos registrados en los últimos 70 años!</a:t>
            </a:r>
            <a:endParaRPr/>
          </a:p>
        </p:txBody>
      </p:sp>
      <p:pic>
        <p:nvPicPr>
          <p:cNvPr id="672" name="Google Shape;6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399" y="2018825"/>
            <a:ext cx="4859675" cy="27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Presentación en pantalla (16:9)</PresentationFormat>
  <Paragraphs>68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Advent Pro SemiBold</vt:lpstr>
      <vt:lpstr>Nunito Light</vt:lpstr>
      <vt:lpstr>Maven Pro</vt:lpstr>
      <vt:lpstr>Arial</vt:lpstr>
      <vt:lpstr>Livvic Light</vt:lpstr>
      <vt:lpstr>Fira Sans Condensed Medium</vt:lpstr>
      <vt:lpstr>Share Tech</vt:lpstr>
      <vt:lpstr>Fira Sans Extra Condensed Medium</vt:lpstr>
      <vt:lpstr>Data Science Consulting by Slidesgo</vt:lpstr>
      <vt:lpstr>Definición del proyecto de datos semestral. </vt:lpstr>
      <vt:lpstr>Desarrollo</vt:lpstr>
      <vt:lpstr>¿Qué pretendemos entender?</vt:lpstr>
      <vt:lpstr>Definición de los datos</vt:lpstr>
      <vt:lpstr>Entendiendo los datos</vt:lpstr>
      <vt:lpstr>Temas de interés</vt:lpstr>
      <vt:lpstr>Presentación de PowerPoint</vt:lpstr>
      <vt:lpstr>Años con mayor número de hechos ocurridos</vt:lpstr>
      <vt:lpstr>2019</vt:lpstr>
      <vt:lpstr>Presentación de PowerPoint</vt:lpstr>
      <vt:lpstr>Mayo de 2019</vt:lpstr>
      <vt:lpstr>Análisis</vt:lpstr>
      <vt:lpstr>Datos INEGI</vt:lpstr>
      <vt:lpstr>Datos de interés para siguiente procesamiento</vt:lpstr>
      <vt:lpstr>Estudio de INEGI sobre cantidad de personas</vt:lpstr>
      <vt:lpstr>Delitos que se visualizan en el Dataset.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Definición del proyecto de datos semestral. </dc:title>
  <cp:lastModifiedBy>JOSE RODRIGO CRUZ VERA</cp:lastModifiedBy>
  <cp:revision>1</cp:revision>
  <dcterms:modified xsi:type="dcterms:W3CDTF">2021-10-01T02:45:24Z</dcterms:modified>
</cp:coreProperties>
</file>